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CDE26C-8F96-45D1-9034-FDB387CECD15}" type="datetimeFigureOut">
              <a:rPr lang="en-IN" smtClean="0"/>
              <a:t>09-02-2021</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8D2FDF4E-ACDF-468A-BA20-CE9A534162D9}"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8158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DE26C-8F96-45D1-9034-FDB387CECD15}" type="datetimeFigureOut">
              <a:rPr lang="en-IN" smtClean="0"/>
              <a:t>09-02-2021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FDF4E-ACDF-468A-BA20-CE9A534162D9}"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3809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DE26C-8F96-45D1-9034-FDB387CECD15}" type="datetimeFigureOut">
              <a:rPr lang="en-IN" smtClean="0"/>
              <a:t>09-02-2021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FDF4E-ACDF-468A-BA20-CE9A534162D9}"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411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DE26C-8F96-45D1-9034-FDB387CECD15}" type="datetimeFigureOut">
              <a:rPr lang="en-IN" smtClean="0"/>
              <a:t>09-02-2021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FDF4E-ACDF-468A-BA20-CE9A534162D9}"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0025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CDE26C-8F96-45D1-9034-FDB387CECD15}" type="datetimeFigureOut">
              <a:rPr lang="en-IN" smtClean="0"/>
              <a:t>09-02-2021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2FDF4E-ACDF-468A-BA20-CE9A534162D9}"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200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CDE26C-8F96-45D1-9034-FDB387CECD15}" type="datetimeFigureOut">
              <a:rPr lang="en-IN" smtClean="0"/>
              <a:t>09-02-2021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2FDF4E-ACDF-468A-BA20-CE9A534162D9}"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34209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CDE26C-8F96-45D1-9034-FDB387CECD15}" type="datetimeFigureOut">
              <a:rPr lang="en-IN" smtClean="0"/>
              <a:t>09-02-2021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D2FDF4E-ACDF-468A-BA20-CE9A534162D9}"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86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CDE26C-8F96-45D1-9034-FDB387CECD15}" type="datetimeFigureOut">
              <a:rPr lang="en-IN" smtClean="0"/>
              <a:t>09-02-2021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D2FDF4E-ACDF-468A-BA20-CE9A534162D9}"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0022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DE26C-8F96-45D1-9034-FDB387CECD15}" type="datetimeFigureOut">
              <a:rPr lang="en-IN" smtClean="0"/>
              <a:t>09-02-2021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D2FDF4E-ACDF-468A-BA20-CE9A534162D9}" type="slidenum">
              <a:rPr lang="en-IN" smtClean="0"/>
              <a:t>‹#›</a:t>
            </a:fld>
            <a:endParaRPr lang="en-IN"/>
          </a:p>
        </p:txBody>
      </p:sp>
    </p:spTree>
    <p:extLst>
      <p:ext uri="{BB962C8B-B14F-4D97-AF65-F5344CB8AC3E}">
        <p14:creationId xmlns:p14="http://schemas.microsoft.com/office/powerpoint/2010/main" val="4071628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CDE26C-8F96-45D1-9034-FDB387CECD15}" type="datetimeFigureOut">
              <a:rPr lang="en-IN" smtClean="0"/>
              <a:t>09-02-2021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2FDF4E-ACDF-468A-BA20-CE9A534162D9}"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318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ACDE26C-8F96-45D1-9034-FDB387CECD15}" type="datetimeFigureOut">
              <a:rPr lang="en-IN" smtClean="0"/>
              <a:t>09-02-2021</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8D2FDF4E-ACDF-468A-BA20-CE9A534162D9}"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3371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ACDE26C-8F96-45D1-9034-FDB387CECD15}" type="datetimeFigureOut">
              <a:rPr lang="en-IN" smtClean="0"/>
              <a:t>09-02-2021</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D2FDF4E-ACDF-468A-BA20-CE9A534162D9}"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7756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94F67-9718-41D8-9EA3-D7F18D220CBD}"/>
              </a:ext>
            </a:extLst>
          </p:cNvPr>
          <p:cNvSpPr>
            <a:spLocks noGrp="1"/>
          </p:cNvSpPr>
          <p:nvPr>
            <p:ph type="ctrTitle"/>
          </p:nvPr>
        </p:nvSpPr>
        <p:spPr/>
        <p:txBody>
          <a:bodyPr>
            <a:normAutofit/>
          </a:bodyPr>
          <a:lstStyle/>
          <a:p>
            <a:r>
              <a:rPr lang="en-US" sz="6000" dirty="0"/>
              <a:t>Composition scheme</a:t>
            </a:r>
            <a:endParaRPr lang="en-IN" sz="6000" dirty="0"/>
          </a:p>
        </p:txBody>
      </p:sp>
      <p:sp>
        <p:nvSpPr>
          <p:cNvPr id="3" name="Subtitle 2">
            <a:extLst>
              <a:ext uri="{FF2B5EF4-FFF2-40B4-BE49-F238E27FC236}">
                <a16:creationId xmlns:a16="http://schemas.microsoft.com/office/drawing/2014/main" id="{07AD054E-3A17-4C0A-B9FB-FA0FA9123E0D}"/>
              </a:ext>
            </a:extLst>
          </p:cNvPr>
          <p:cNvSpPr>
            <a:spLocks noGrp="1"/>
          </p:cNvSpPr>
          <p:nvPr>
            <p:ph type="subTitle" idx="1"/>
          </p:nvPr>
        </p:nvSpPr>
        <p:spPr/>
        <p:txBody>
          <a:bodyPr/>
          <a:lstStyle/>
          <a:p>
            <a:r>
              <a:rPr lang="en-US" dirty="0"/>
              <a:t>CA Varsha Lund</a:t>
            </a:r>
            <a:endParaRPr lang="en-IN" dirty="0"/>
          </a:p>
        </p:txBody>
      </p:sp>
    </p:spTree>
    <p:extLst>
      <p:ext uri="{BB962C8B-B14F-4D97-AF65-F5344CB8AC3E}">
        <p14:creationId xmlns:p14="http://schemas.microsoft.com/office/powerpoint/2010/main" val="3406475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75A13-7079-4541-9850-9549CA466C75}"/>
              </a:ext>
            </a:extLst>
          </p:cNvPr>
          <p:cNvSpPr>
            <a:spLocks noGrp="1"/>
          </p:cNvSpPr>
          <p:nvPr>
            <p:ph type="title"/>
          </p:nvPr>
        </p:nvSpPr>
        <p:spPr/>
        <p:txBody>
          <a:bodyPr/>
          <a:lstStyle/>
          <a:p>
            <a:pPr algn="ctr"/>
            <a:r>
              <a:rPr lang="en-US" dirty="0"/>
              <a:t>No entry into the credit chain</a:t>
            </a:r>
            <a:endParaRPr lang="en-IN" dirty="0"/>
          </a:p>
        </p:txBody>
      </p:sp>
      <p:sp>
        <p:nvSpPr>
          <p:cNvPr id="3" name="Content Placeholder 2">
            <a:extLst>
              <a:ext uri="{FF2B5EF4-FFF2-40B4-BE49-F238E27FC236}">
                <a16:creationId xmlns:a16="http://schemas.microsoft.com/office/drawing/2014/main" id="{4ECB9C94-0AD8-499E-91AD-1D048BB4C7FC}"/>
              </a:ext>
            </a:extLst>
          </p:cNvPr>
          <p:cNvSpPr>
            <a:spLocks noGrp="1"/>
          </p:cNvSpPr>
          <p:nvPr>
            <p:ph idx="1"/>
          </p:nvPr>
        </p:nvSpPr>
        <p:spPr>
          <a:xfrm>
            <a:off x="1225120" y="1926955"/>
            <a:ext cx="10300252" cy="4411701"/>
          </a:xfrm>
        </p:spPr>
        <p:txBody>
          <a:bodyPr>
            <a:normAutofit/>
          </a:bodyPr>
          <a:lstStyle/>
          <a:p>
            <a:r>
              <a:rPr lang="en-US" dirty="0"/>
              <a:t>Not entitled to collect tax</a:t>
            </a:r>
          </a:p>
          <a:p>
            <a:r>
              <a:rPr lang="en-US" dirty="0"/>
              <a:t>Seller and buyer not entitled to claim credit of taxes paid</a:t>
            </a:r>
          </a:p>
          <a:p>
            <a:r>
              <a:rPr lang="en-US" dirty="0"/>
              <a:t>Reverse charge mechanism on inward supplies to be paid.</a:t>
            </a:r>
            <a:endParaRPr lang="en-IN" dirty="0"/>
          </a:p>
        </p:txBody>
      </p:sp>
    </p:spTree>
    <p:extLst>
      <p:ext uri="{BB962C8B-B14F-4D97-AF65-F5344CB8AC3E}">
        <p14:creationId xmlns:p14="http://schemas.microsoft.com/office/powerpoint/2010/main" val="389690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75A13-7079-4541-9850-9549CA466C75}"/>
              </a:ext>
            </a:extLst>
          </p:cNvPr>
          <p:cNvSpPr>
            <a:spLocks noGrp="1"/>
          </p:cNvSpPr>
          <p:nvPr>
            <p:ph type="title"/>
          </p:nvPr>
        </p:nvSpPr>
        <p:spPr/>
        <p:txBody>
          <a:bodyPr/>
          <a:lstStyle/>
          <a:p>
            <a:pPr algn="ctr"/>
            <a:r>
              <a:rPr lang="en-US" dirty="0"/>
              <a:t>Conditions and restrictions for composition levy</a:t>
            </a:r>
            <a:endParaRPr lang="en-IN" dirty="0"/>
          </a:p>
        </p:txBody>
      </p:sp>
      <p:sp>
        <p:nvSpPr>
          <p:cNvPr id="3" name="Content Placeholder 2">
            <a:extLst>
              <a:ext uri="{FF2B5EF4-FFF2-40B4-BE49-F238E27FC236}">
                <a16:creationId xmlns:a16="http://schemas.microsoft.com/office/drawing/2014/main" id="{4ECB9C94-0AD8-499E-91AD-1D048BB4C7FC}"/>
              </a:ext>
            </a:extLst>
          </p:cNvPr>
          <p:cNvSpPr>
            <a:spLocks noGrp="1"/>
          </p:cNvSpPr>
          <p:nvPr>
            <p:ph idx="1"/>
          </p:nvPr>
        </p:nvSpPr>
        <p:spPr>
          <a:xfrm>
            <a:off x="1225120" y="1926955"/>
            <a:ext cx="10300252" cy="4411701"/>
          </a:xfrm>
        </p:spPr>
        <p:txBody>
          <a:bodyPr>
            <a:normAutofit/>
          </a:bodyPr>
          <a:lstStyle/>
          <a:p>
            <a:r>
              <a:rPr lang="en-US" dirty="0"/>
              <a:t>He is neither a casual taxable person nor a non – resident taxable person.</a:t>
            </a:r>
          </a:p>
          <a:p>
            <a:r>
              <a:rPr lang="en-US" dirty="0"/>
              <a:t>Stock has not been purchased from an unregistered supplier, where purchased , tax paid under reverse charge.</a:t>
            </a:r>
          </a:p>
          <a:p>
            <a:r>
              <a:rPr lang="en-US" dirty="0"/>
              <a:t>He shall pay tax on Reverse charge basis on inward supplies.</a:t>
            </a:r>
          </a:p>
          <a:p>
            <a:r>
              <a:rPr lang="en-US" dirty="0"/>
              <a:t>Words </a:t>
            </a:r>
            <a:r>
              <a:rPr lang="en-US" i="1" dirty="0">
                <a:solidFill>
                  <a:srgbClr val="FF0000"/>
                </a:solidFill>
              </a:rPr>
              <a:t>“ Composition Taxable Person , not eligible to collect tax on supplies” </a:t>
            </a:r>
            <a:r>
              <a:rPr lang="en-US" dirty="0"/>
              <a:t>has to be mentioned on the </a:t>
            </a:r>
            <a:r>
              <a:rPr lang="en-US" dirty="0">
                <a:solidFill>
                  <a:srgbClr val="FF0000"/>
                </a:solidFill>
              </a:rPr>
              <a:t>“ Bill of Supply” .</a:t>
            </a:r>
          </a:p>
          <a:p>
            <a:r>
              <a:rPr lang="en-US" dirty="0"/>
              <a:t>Words </a:t>
            </a:r>
            <a:r>
              <a:rPr lang="en-US" dirty="0">
                <a:solidFill>
                  <a:srgbClr val="FF0000"/>
                </a:solidFill>
              </a:rPr>
              <a:t>“ Composition taxable person”</a:t>
            </a:r>
            <a:r>
              <a:rPr lang="en-US" dirty="0"/>
              <a:t> to be displayed at prominent places.</a:t>
            </a:r>
          </a:p>
        </p:txBody>
      </p:sp>
    </p:spTree>
    <p:extLst>
      <p:ext uri="{BB962C8B-B14F-4D97-AF65-F5344CB8AC3E}">
        <p14:creationId xmlns:p14="http://schemas.microsoft.com/office/powerpoint/2010/main" val="76455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B5D55-522A-425A-9C63-10326F1A2BF2}"/>
              </a:ext>
            </a:extLst>
          </p:cNvPr>
          <p:cNvSpPr>
            <a:spLocks noGrp="1"/>
          </p:cNvSpPr>
          <p:nvPr>
            <p:ph type="title"/>
          </p:nvPr>
        </p:nvSpPr>
        <p:spPr/>
        <p:txBody>
          <a:bodyPr/>
          <a:lstStyle/>
          <a:p>
            <a:pPr algn="ctr"/>
            <a:r>
              <a:rPr lang="en-US" dirty="0"/>
              <a:t>Thank you</a:t>
            </a:r>
            <a:endParaRPr lang="en-IN" dirty="0"/>
          </a:p>
        </p:txBody>
      </p:sp>
    </p:spTree>
    <p:extLst>
      <p:ext uri="{BB962C8B-B14F-4D97-AF65-F5344CB8AC3E}">
        <p14:creationId xmlns:p14="http://schemas.microsoft.com/office/powerpoint/2010/main" val="3050972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60A-C087-47C3-B7A4-BE2E6C4800B8}"/>
              </a:ext>
            </a:extLst>
          </p:cNvPr>
          <p:cNvSpPr>
            <a:spLocks noGrp="1"/>
          </p:cNvSpPr>
          <p:nvPr>
            <p:ph type="title"/>
          </p:nvPr>
        </p:nvSpPr>
        <p:spPr/>
        <p:txBody>
          <a:bodyPr/>
          <a:lstStyle/>
          <a:p>
            <a:r>
              <a:rPr lang="en-US" dirty="0"/>
              <a:t>TURNOVER LIMIT for Composition scheme</a:t>
            </a:r>
            <a:endParaRPr lang="en-IN" dirty="0"/>
          </a:p>
        </p:txBody>
      </p:sp>
      <p:sp>
        <p:nvSpPr>
          <p:cNvPr id="3" name="Content Placeholder 2">
            <a:extLst>
              <a:ext uri="{FF2B5EF4-FFF2-40B4-BE49-F238E27FC236}">
                <a16:creationId xmlns:a16="http://schemas.microsoft.com/office/drawing/2014/main" id="{5A5F56E6-9125-4510-AADD-DE1ED87AA16E}"/>
              </a:ext>
            </a:extLst>
          </p:cNvPr>
          <p:cNvSpPr>
            <a:spLocks noGrp="1"/>
          </p:cNvSpPr>
          <p:nvPr>
            <p:ph idx="1"/>
          </p:nvPr>
        </p:nvSpPr>
        <p:spPr/>
        <p:txBody>
          <a:bodyPr/>
          <a:lstStyle/>
          <a:p>
            <a:pPr algn="just"/>
            <a:r>
              <a:rPr lang="en-US" dirty="0">
                <a:solidFill>
                  <a:srgbClr val="FF0000"/>
                </a:solidFill>
              </a:rPr>
              <a:t>Rs.75 lacs </a:t>
            </a:r>
            <a:r>
              <a:rPr lang="en-US" dirty="0"/>
              <a:t>for </a:t>
            </a:r>
            <a:r>
              <a:rPr lang="en-US" dirty="0">
                <a:solidFill>
                  <a:srgbClr val="FF0000"/>
                </a:solidFill>
              </a:rPr>
              <a:t>Special Category States</a:t>
            </a:r>
            <a:r>
              <a:rPr lang="en-US" dirty="0"/>
              <a:t> i.e. Arunachal Pradesh , Manipur, Meghalaya, Mizoram , Nagaland, Sikkim, Tripura and Uttarakhand.</a:t>
            </a:r>
          </a:p>
          <a:p>
            <a:pPr algn="just"/>
            <a:r>
              <a:rPr lang="en-US" dirty="0">
                <a:solidFill>
                  <a:srgbClr val="FF0000"/>
                </a:solidFill>
              </a:rPr>
              <a:t>Rs. 1.5 crores </a:t>
            </a:r>
            <a:r>
              <a:rPr lang="en-US" dirty="0"/>
              <a:t>for </a:t>
            </a:r>
            <a:r>
              <a:rPr lang="en-US" dirty="0">
                <a:solidFill>
                  <a:srgbClr val="FF0000"/>
                </a:solidFill>
              </a:rPr>
              <a:t>Rest of India</a:t>
            </a:r>
            <a:endParaRPr lang="en-IN" dirty="0">
              <a:solidFill>
                <a:srgbClr val="FF0000"/>
              </a:solidFill>
            </a:endParaRPr>
          </a:p>
        </p:txBody>
      </p:sp>
    </p:spTree>
    <p:extLst>
      <p:ext uri="{BB962C8B-B14F-4D97-AF65-F5344CB8AC3E}">
        <p14:creationId xmlns:p14="http://schemas.microsoft.com/office/powerpoint/2010/main" val="185907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64FF-2AE0-44F1-AB27-25AC23B8AE0B}"/>
              </a:ext>
            </a:extLst>
          </p:cNvPr>
          <p:cNvSpPr>
            <a:spLocks noGrp="1"/>
          </p:cNvSpPr>
          <p:nvPr>
            <p:ph type="title"/>
          </p:nvPr>
        </p:nvSpPr>
        <p:spPr/>
        <p:txBody>
          <a:bodyPr/>
          <a:lstStyle/>
          <a:p>
            <a:r>
              <a:rPr lang="en-US" dirty="0"/>
              <a:t>Aggregate turnover includes</a:t>
            </a:r>
            <a:endParaRPr lang="en-IN" dirty="0"/>
          </a:p>
        </p:txBody>
      </p:sp>
      <p:sp>
        <p:nvSpPr>
          <p:cNvPr id="3" name="Content Placeholder 2">
            <a:extLst>
              <a:ext uri="{FF2B5EF4-FFF2-40B4-BE49-F238E27FC236}">
                <a16:creationId xmlns:a16="http://schemas.microsoft.com/office/drawing/2014/main" id="{E2B1B811-D357-44EA-AEDD-8C0B3AD51E9D}"/>
              </a:ext>
            </a:extLst>
          </p:cNvPr>
          <p:cNvSpPr>
            <a:spLocks noGrp="1"/>
          </p:cNvSpPr>
          <p:nvPr>
            <p:ph idx="1"/>
          </p:nvPr>
        </p:nvSpPr>
        <p:spPr/>
        <p:txBody>
          <a:bodyPr/>
          <a:lstStyle/>
          <a:p>
            <a:r>
              <a:rPr lang="en-US" dirty="0"/>
              <a:t>Taxable Supplies</a:t>
            </a:r>
          </a:p>
          <a:p>
            <a:r>
              <a:rPr lang="en-US" dirty="0"/>
              <a:t>Exempt Supplies</a:t>
            </a:r>
          </a:p>
          <a:p>
            <a:r>
              <a:rPr lang="en-US" dirty="0"/>
              <a:t>Export of Goods / Services</a:t>
            </a:r>
          </a:p>
        </p:txBody>
      </p:sp>
    </p:spTree>
    <p:extLst>
      <p:ext uri="{BB962C8B-B14F-4D97-AF65-F5344CB8AC3E}">
        <p14:creationId xmlns:p14="http://schemas.microsoft.com/office/powerpoint/2010/main" val="120508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64FF-2AE0-44F1-AB27-25AC23B8AE0B}"/>
              </a:ext>
            </a:extLst>
          </p:cNvPr>
          <p:cNvSpPr>
            <a:spLocks noGrp="1"/>
          </p:cNvSpPr>
          <p:nvPr>
            <p:ph type="title"/>
          </p:nvPr>
        </p:nvSpPr>
        <p:spPr/>
        <p:txBody>
          <a:bodyPr/>
          <a:lstStyle/>
          <a:p>
            <a:r>
              <a:rPr lang="en-US" dirty="0"/>
              <a:t>Aggregate turnover Excludes</a:t>
            </a:r>
            <a:endParaRPr lang="en-IN" dirty="0"/>
          </a:p>
        </p:txBody>
      </p:sp>
      <p:sp>
        <p:nvSpPr>
          <p:cNvPr id="3" name="Content Placeholder 2">
            <a:extLst>
              <a:ext uri="{FF2B5EF4-FFF2-40B4-BE49-F238E27FC236}">
                <a16:creationId xmlns:a16="http://schemas.microsoft.com/office/drawing/2014/main" id="{E2B1B811-D357-44EA-AEDD-8C0B3AD51E9D}"/>
              </a:ext>
            </a:extLst>
          </p:cNvPr>
          <p:cNvSpPr>
            <a:spLocks noGrp="1"/>
          </p:cNvSpPr>
          <p:nvPr>
            <p:ph idx="1"/>
          </p:nvPr>
        </p:nvSpPr>
        <p:spPr/>
        <p:txBody>
          <a:bodyPr/>
          <a:lstStyle/>
          <a:p>
            <a:r>
              <a:rPr lang="en-US" dirty="0"/>
              <a:t>Inward Supplies under reverse charge mechanism</a:t>
            </a:r>
          </a:p>
          <a:p>
            <a:r>
              <a:rPr lang="en-US" dirty="0"/>
              <a:t>Taxes (CGST ,  SGST, IGST and UTGST)</a:t>
            </a:r>
          </a:p>
          <a:p>
            <a:pPr marL="0" indent="0">
              <a:buNone/>
            </a:pPr>
            <a:endParaRPr lang="en-US" dirty="0"/>
          </a:p>
          <a:p>
            <a:endParaRPr lang="en-US" dirty="0"/>
          </a:p>
        </p:txBody>
      </p:sp>
      <p:sp>
        <p:nvSpPr>
          <p:cNvPr id="4" name="Rectangle 3">
            <a:extLst>
              <a:ext uri="{FF2B5EF4-FFF2-40B4-BE49-F238E27FC236}">
                <a16:creationId xmlns:a16="http://schemas.microsoft.com/office/drawing/2014/main" id="{9CDB29C4-3757-4C63-9466-B82BCC184414}"/>
              </a:ext>
            </a:extLst>
          </p:cNvPr>
          <p:cNvSpPr/>
          <p:nvPr/>
        </p:nvSpPr>
        <p:spPr>
          <a:xfrm>
            <a:off x="1722267" y="3604335"/>
            <a:ext cx="8744506" cy="60368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Turnover has to be computed PAN wise</a:t>
            </a:r>
            <a:endParaRPr lang="en-IN" dirty="0"/>
          </a:p>
        </p:txBody>
      </p:sp>
      <p:sp>
        <p:nvSpPr>
          <p:cNvPr id="5" name="Rectangle 4">
            <a:extLst>
              <a:ext uri="{FF2B5EF4-FFF2-40B4-BE49-F238E27FC236}">
                <a16:creationId xmlns:a16="http://schemas.microsoft.com/office/drawing/2014/main" id="{D23439E4-99E0-4F27-B78A-427F2BDD9A26}"/>
              </a:ext>
            </a:extLst>
          </p:cNvPr>
          <p:cNvSpPr/>
          <p:nvPr/>
        </p:nvSpPr>
        <p:spPr>
          <a:xfrm>
            <a:off x="1722267" y="4369995"/>
            <a:ext cx="8744506" cy="60368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All registered persons under the same PAN have to either opt or not to opt for the scheme. i.e. if one person opts for normal scheme , all others also become ineligible for the scheme.</a:t>
            </a:r>
            <a:endParaRPr lang="en-IN" dirty="0"/>
          </a:p>
        </p:txBody>
      </p:sp>
    </p:spTree>
    <p:extLst>
      <p:ext uri="{BB962C8B-B14F-4D97-AF65-F5344CB8AC3E}">
        <p14:creationId xmlns:p14="http://schemas.microsoft.com/office/powerpoint/2010/main" val="204277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B41B3-E8EC-465D-BD1A-E421E10C1607}"/>
              </a:ext>
            </a:extLst>
          </p:cNvPr>
          <p:cNvSpPr>
            <a:spLocks noGrp="1"/>
          </p:cNvSpPr>
          <p:nvPr>
            <p:ph type="title"/>
          </p:nvPr>
        </p:nvSpPr>
        <p:spPr/>
        <p:txBody>
          <a:bodyPr/>
          <a:lstStyle/>
          <a:p>
            <a:pPr algn="ctr"/>
            <a:r>
              <a:rPr lang="en-US" dirty="0"/>
              <a:t>Tax rates for composition scheme </a:t>
            </a:r>
            <a:endParaRPr lang="en-IN" dirty="0"/>
          </a:p>
        </p:txBody>
      </p:sp>
      <p:graphicFrame>
        <p:nvGraphicFramePr>
          <p:cNvPr id="4" name="Table 4">
            <a:extLst>
              <a:ext uri="{FF2B5EF4-FFF2-40B4-BE49-F238E27FC236}">
                <a16:creationId xmlns:a16="http://schemas.microsoft.com/office/drawing/2014/main" id="{B19E7C66-8510-445B-9FE4-817431168240}"/>
              </a:ext>
            </a:extLst>
          </p:cNvPr>
          <p:cNvGraphicFramePr>
            <a:graphicFrameLocks noGrp="1"/>
          </p:cNvGraphicFramePr>
          <p:nvPr>
            <p:ph idx="1"/>
            <p:extLst>
              <p:ext uri="{D42A27DB-BD31-4B8C-83A1-F6EECF244321}">
                <p14:modId xmlns:p14="http://schemas.microsoft.com/office/powerpoint/2010/main" val="143192138"/>
              </p:ext>
            </p:extLst>
          </p:nvPr>
        </p:nvGraphicFramePr>
        <p:xfrm>
          <a:off x="1450975" y="2016125"/>
          <a:ext cx="9604375" cy="3215640"/>
        </p:xfrm>
        <a:graphic>
          <a:graphicData uri="http://schemas.openxmlformats.org/drawingml/2006/table">
            <a:tbl>
              <a:tblPr firstRow="1" bandRow="1">
                <a:tableStyleId>{073A0DAA-6AF3-43AB-8588-CEC1D06C72B9}</a:tableStyleId>
              </a:tblPr>
              <a:tblGrid>
                <a:gridCol w="1920875">
                  <a:extLst>
                    <a:ext uri="{9D8B030D-6E8A-4147-A177-3AD203B41FA5}">
                      <a16:colId xmlns:a16="http://schemas.microsoft.com/office/drawing/2014/main" val="4103217335"/>
                    </a:ext>
                  </a:extLst>
                </a:gridCol>
                <a:gridCol w="1920875">
                  <a:extLst>
                    <a:ext uri="{9D8B030D-6E8A-4147-A177-3AD203B41FA5}">
                      <a16:colId xmlns:a16="http://schemas.microsoft.com/office/drawing/2014/main" val="342408931"/>
                    </a:ext>
                  </a:extLst>
                </a:gridCol>
                <a:gridCol w="1920875">
                  <a:extLst>
                    <a:ext uri="{9D8B030D-6E8A-4147-A177-3AD203B41FA5}">
                      <a16:colId xmlns:a16="http://schemas.microsoft.com/office/drawing/2014/main" val="1724419928"/>
                    </a:ext>
                  </a:extLst>
                </a:gridCol>
                <a:gridCol w="1920875">
                  <a:extLst>
                    <a:ext uri="{9D8B030D-6E8A-4147-A177-3AD203B41FA5}">
                      <a16:colId xmlns:a16="http://schemas.microsoft.com/office/drawing/2014/main" val="3704633734"/>
                    </a:ext>
                  </a:extLst>
                </a:gridCol>
                <a:gridCol w="1920875">
                  <a:extLst>
                    <a:ext uri="{9D8B030D-6E8A-4147-A177-3AD203B41FA5}">
                      <a16:colId xmlns:a16="http://schemas.microsoft.com/office/drawing/2014/main" val="3464474603"/>
                    </a:ext>
                  </a:extLst>
                </a:gridCol>
              </a:tblGrid>
              <a:tr h="370840">
                <a:tc>
                  <a:txBody>
                    <a:bodyPr/>
                    <a:lstStyle/>
                    <a:p>
                      <a:pPr algn="ctr"/>
                      <a:r>
                        <a:rPr lang="en-US" dirty="0"/>
                        <a:t>Sr. No.</a:t>
                      </a:r>
                      <a:endParaRPr lang="en-IN" dirty="0"/>
                    </a:p>
                  </a:txBody>
                  <a:tcPr/>
                </a:tc>
                <a:tc>
                  <a:txBody>
                    <a:bodyPr/>
                    <a:lstStyle/>
                    <a:p>
                      <a:pPr algn="ctr"/>
                      <a:r>
                        <a:rPr lang="en-US" dirty="0"/>
                        <a:t>Category</a:t>
                      </a:r>
                      <a:endParaRPr lang="en-IN" dirty="0"/>
                    </a:p>
                  </a:txBody>
                  <a:tcPr/>
                </a:tc>
                <a:tc>
                  <a:txBody>
                    <a:bodyPr/>
                    <a:lstStyle/>
                    <a:p>
                      <a:pPr algn="ctr"/>
                      <a:r>
                        <a:rPr lang="en-US" dirty="0"/>
                        <a:t>CGST</a:t>
                      </a:r>
                      <a:endParaRPr lang="en-IN" dirty="0"/>
                    </a:p>
                  </a:txBody>
                  <a:tcPr/>
                </a:tc>
                <a:tc>
                  <a:txBody>
                    <a:bodyPr/>
                    <a:lstStyle/>
                    <a:p>
                      <a:pPr algn="ctr"/>
                      <a:r>
                        <a:rPr lang="en-US" dirty="0"/>
                        <a:t>SGST</a:t>
                      </a:r>
                      <a:endParaRPr lang="en-IN" dirty="0"/>
                    </a:p>
                  </a:txBody>
                  <a:tcPr/>
                </a:tc>
                <a:tc>
                  <a:txBody>
                    <a:bodyPr/>
                    <a:lstStyle/>
                    <a:p>
                      <a:pPr algn="ctr"/>
                      <a:r>
                        <a:rPr lang="en-US" dirty="0"/>
                        <a:t>Total</a:t>
                      </a:r>
                      <a:endParaRPr lang="en-IN" dirty="0"/>
                    </a:p>
                  </a:txBody>
                  <a:tcPr/>
                </a:tc>
                <a:extLst>
                  <a:ext uri="{0D108BD9-81ED-4DB2-BD59-A6C34878D82A}">
                    <a16:rowId xmlns:a16="http://schemas.microsoft.com/office/drawing/2014/main" val="1162960532"/>
                  </a:ext>
                </a:extLst>
              </a:tr>
              <a:tr h="370840">
                <a:tc>
                  <a:txBody>
                    <a:bodyPr/>
                    <a:lstStyle/>
                    <a:p>
                      <a:pPr algn="ctr"/>
                      <a:r>
                        <a:rPr lang="en-US" dirty="0"/>
                        <a:t>1</a:t>
                      </a:r>
                      <a:endParaRPr lang="en-IN" dirty="0"/>
                    </a:p>
                  </a:txBody>
                  <a:tcPr/>
                </a:tc>
                <a:tc>
                  <a:txBody>
                    <a:bodyPr/>
                    <a:lstStyle/>
                    <a:p>
                      <a:r>
                        <a:rPr lang="en-US" dirty="0"/>
                        <a:t>Manufacturers</a:t>
                      </a:r>
                      <a:endParaRPr lang="en-IN" dirty="0"/>
                    </a:p>
                  </a:txBody>
                  <a:tcPr/>
                </a:tc>
                <a:tc>
                  <a:txBody>
                    <a:bodyPr/>
                    <a:lstStyle/>
                    <a:p>
                      <a:pPr algn="ctr"/>
                      <a:r>
                        <a:rPr lang="en-US" dirty="0"/>
                        <a:t>0.5%</a:t>
                      </a:r>
                      <a:endParaRPr lang="en-IN" dirty="0"/>
                    </a:p>
                  </a:txBody>
                  <a:tcPr/>
                </a:tc>
                <a:tc>
                  <a:txBody>
                    <a:bodyPr/>
                    <a:lstStyle/>
                    <a:p>
                      <a:pPr algn="ctr"/>
                      <a:r>
                        <a:rPr lang="en-US" dirty="0"/>
                        <a:t>0.5%</a:t>
                      </a:r>
                      <a:endParaRPr lang="en-IN" dirty="0"/>
                    </a:p>
                  </a:txBody>
                  <a:tcPr/>
                </a:tc>
                <a:tc>
                  <a:txBody>
                    <a:bodyPr/>
                    <a:lstStyle/>
                    <a:p>
                      <a:pPr algn="ctr"/>
                      <a:r>
                        <a:rPr lang="en-US" dirty="0"/>
                        <a:t>1%</a:t>
                      </a:r>
                      <a:endParaRPr lang="en-IN" dirty="0"/>
                    </a:p>
                  </a:txBody>
                  <a:tcPr/>
                </a:tc>
                <a:extLst>
                  <a:ext uri="{0D108BD9-81ED-4DB2-BD59-A6C34878D82A}">
                    <a16:rowId xmlns:a16="http://schemas.microsoft.com/office/drawing/2014/main" val="3857862334"/>
                  </a:ext>
                </a:extLst>
              </a:tr>
              <a:tr h="370840">
                <a:tc>
                  <a:txBody>
                    <a:bodyPr/>
                    <a:lstStyle/>
                    <a:p>
                      <a:pPr algn="ctr"/>
                      <a:r>
                        <a:rPr lang="en-US" dirty="0"/>
                        <a:t>2</a:t>
                      </a:r>
                      <a:endParaRPr lang="en-IN" dirty="0"/>
                    </a:p>
                  </a:txBody>
                  <a:tcPr/>
                </a:tc>
                <a:tc>
                  <a:txBody>
                    <a:bodyPr/>
                    <a:lstStyle/>
                    <a:p>
                      <a:r>
                        <a:rPr lang="en-US" dirty="0"/>
                        <a:t>Restaurant and Outdoor Catering Service</a:t>
                      </a:r>
                      <a:endParaRPr lang="en-IN" dirty="0"/>
                    </a:p>
                  </a:txBody>
                  <a:tcPr/>
                </a:tc>
                <a:tc>
                  <a:txBody>
                    <a:bodyPr/>
                    <a:lstStyle/>
                    <a:p>
                      <a:pPr algn="ctr"/>
                      <a:r>
                        <a:rPr lang="en-US" dirty="0"/>
                        <a:t>2.5%</a:t>
                      </a:r>
                      <a:endParaRPr lang="en-IN" dirty="0"/>
                    </a:p>
                  </a:txBody>
                  <a:tcPr/>
                </a:tc>
                <a:tc>
                  <a:txBody>
                    <a:bodyPr/>
                    <a:lstStyle/>
                    <a:p>
                      <a:pPr algn="ctr"/>
                      <a:r>
                        <a:rPr lang="en-US" dirty="0"/>
                        <a:t>2.5%</a:t>
                      </a:r>
                      <a:endParaRPr lang="en-IN" dirty="0"/>
                    </a:p>
                  </a:txBody>
                  <a:tcPr/>
                </a:tc>
                <a:tc>
                  <a:txBody>
                    <a:bodyPr/>
                    <a:lstStyle/>
                    <a:p>
                      <a:pPr algn="ctr"/>
                      <a:r>
                        <a:rPr lang="en-US" dirty="0"/>
                        <a:t>5%</a:t>
                      </a:r>
                      <a:endParaRPr lang="en-IN" dirty="0"/>
                    </a:p>
                  </a:txBody>
                  <a:tcPr/>
                </a:tc>
                <a:extLst>
                  <a:ext uri="{0D108BD9-81ED-4DB2-BD59-A6C34878D82A}">
                    <a16:rowId xmlns:a16="http://schemas.microsoft.com/office/drawing/2014/main" val="310657991"/>
                  </a:ext>
                </a:extLst>
              </a:tr>
              <a:tr h="370840">
                <a:tc>
                  <a:txBody>
                    <a:bodyPr/>
                    <a:lstStyle/>
                    <a:p>
                      <a:pPr algn="ctr"/>
                      <a:r>
                        <a:rPr lang="en-US" dirty="0"/>
                        <a:t>3</a:t>
                      </a:r>
                      <a:endParaRPr lang="en-IN" dirty="0"/>
                    </a:p>
                  </a:txBody>
                  <a:tcPr/>
                </a:tc>
                <a:tc>
                  <a:txBody>
                    <a:bodyPr/>
                    <a:lstStyle/>
                    <a:p>
                      <a:r>
                        <a:rPr lang="en-US" dirty="0"/>
                        <a:t>Traders</a:t>
                      </a:r>
                      <a:endParaRPr lang="en-IN" dirty="0"/>
                    </a:p>
                  </a:txBody>
                  <a:tcPr/>
                </a:tc>
                <a:tc>
                  <a:txBody>
                    <a:bodyPr/>
                    <a:lstStyle/>
                    <a:p>
                      <a:pPr algn="ctr"/>
                      <a:r>
                        <a:rPr lang="en-US" dirty="0"/>
                        <a:t>0.5%</a:t>
                      </a:r>
                      <a:endParaRPr lang="en-IN" dirty="0"/>
                    </a:p>
                  </a:txBody>
                  <a:tcPr/>
                </a:tc>
                <a:tc>
                  <a:txBody>
                    <a:bodyPr/>
                    <a:lstStyle/>
                    <a:p>
                      <a:pPr algn="ctr"/>
                      <a:r>
                        <a:rPr lang="en-US" dirty="0"/>
                        <a:t>0.5%</a:t>
                      </a:r>
                      <a:endParaRPr lang="en-IN" dirty="0"/>
                    </a:p>
                  </a:txBody>
                  <a:tcPr/>
                </a:tc>
                <a:tc>
                  <a:txBody>
                    <a:bodyPr/>
                    <a:lstStyle/>
                    <a:p>
                      <a:pPr algn="ctr"/>
                      <a:r>
                        <a:rPr lang="en-US" dirty="0"/>
                        <a:t>1%</a:t>
                      </a:r>
                      <a:endParaRPr lang="en-IN" dirty="0"/>
                    </a:p>
                  </a:txBody>
                  <a:tcPr/>
                </a:tc>
                <a:extLst>
                  <a:ext uri="{0D108BD9-81ED-4DB2-BD59-A6C34878D82A}">
                    <a16:rowId xmlns:a16="http://schemas.microsoft.com/office/drawing/2014/main" val="2846327504"/>
                  </a:ext>
                </a:extLst>
              </a:tr>
              <a:tr h="370840">
                <a:tc>
                  <a:txBody>
                    <a:bodyPr/>
                    <a:lstStyle/>
                    <a:p>
                      <a:pPr algn="ctr"/>
                      <a:r>
                        <a:rPr lang="en-US" dirty="0"/>
                        <a:t>4</a:t>
                      </a:r>
                      <a:endParaRPr lang="en-IN" dirty="0"/>
                    </a:p>
                  </a:txBody>
                  <a:tcPr/>
                </a:tc>
                <a:tc>
                  <a:txBody>
                    <a:bodyPr/>
                    <a:lstStyle/>
                    <a:p>
                      <a:r>
                        <a:rPr lang="en-US" dirty="0"/>
                        <a:t>Supplier of only services or Mixed Suppliers (Goods and Services)</a:t>
                      </a:r>
                      <a:endParaRPr lang="en-IN" dirty="0"/>
                    </a:p>
                  </a:txBody>
                  <a:tcPr/>
                </a:tc>
                <a:tc>
                  <a:txBody>
                    <a:bodyPr/>
                    <a:lstStyle/>
                    <a:p>
                      <a:pPr algn="ctr"/>
                      <a:r>
                        <a:rPr lang="en-US" dirty="0"/>
                        <a:t>3%</a:t>
                      </a:r>
                      <a:endParaRPr lang="en-IN" dirty="0"/>
                    </a:p>
                  </a:txBody>
                  <a:tcPr/>
                </a:tc>
                <a:tc>
                  <a:txBody>
                    <a:bodyPr/>
                    <a:lstStyle/>
                    <a:p>
                      <a:pPr algn="ctr"/>
                      <a:r>
                        <a:rPr lang="en-US" dirty="0"/>
                        <a:t>3%</a:t>
                      </a:r>
                      <a:endParaRPr lang="en-IN" dirty="0"/>
                    </a:p>
                  </a:txBody>
                  <a:tcPr/>
                </a:tc>
                <a:tc>
                  <a:txBody>
                    <a:bodyPr/>
                    <a:lstStyle/>
                    <a:p>
                      <a:pPr algn="ctr"/>
                      <a:r>
                        <a:rPr lang="en-US" dirty="0"/>
                        <a:t>6%</a:t>
                      </a:r>
                      <a:endParaRPr lang="en-IN" dirty="0"/>
                    </a:p>
                  </a:txBody>
                  <a:tcPr/>
                </a:tc>
                <a:extLst>
                  <a:ext uri="{0D108BD9-81ED-4DB2-BD59-A6C34878D82A}">
                    <a16:rowId xmlns:a16="http://schemas.microsoft.com/office/drawing/2014/main" val="3465155572"/>
                  </a:ext>
                </a:extLst>
              </a:tr>
            </a:tbl>
          </a:graphicData>
        </a:graphic>
      </p:graphicFrame>
      <p:sp>
        <p:nvSpPr>
          <p:cNvPr id="5" name="Rectangle 4">
            <a:extLst>
              <a:ext uri="{FF2B5EF4-FFF2-40B4-BE49-F238E27FC236}">
                <a16:creationId xmlns:a16="http://schemas.microsoft.com/office/drawing/2014/main" id="{77E67E73-5B37-49F9-9330-9966EB9A7050}"/>
              </a:ext>
            </a:extLst>
          </p:cNvPr>
          <p:cNvSpPr/>
          <p:nvPr/>
        </p:nvSpPr>
        <p:spPr>
          <a:xfrm>
            <a:off x="1997476" y="4447713"/>
            <a:ext cx="1074198" cy="523783"/>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p:spPr>
        <p:style>
          <a:lnRef idx="1">
            <a:schemeClr val="dk1"/>
          </a:lnRef>
          <a:fillRef idx="2">
            <a:schemeClr val="dk1"/>
          </a:fillRef>
          <a:effectRef idx="1">
            <a:schemeClr val="dk1"/>
          </a:effectRef>
          <a:fontRef idx="minor">
            <a:schemeClr val="dk1"/>
          </a:fontRef>
        </p:style>
        <p:txBody>
          <a:bodyPr rtlCol="0" anchor="ctr"/>
          <a:lstStyle/>
          <a:p>
            <a:pPr algn="ctr"/>
            <a:r>
              <a:rPr lang="en-US" dirty="0">
                <a:solidFill>
                  <a:srgbClr val="FF0000"/>
                </a:solidFill>
              </a:rPr>
              <a:t>******</a:t>
            </a:r>
            <a:endParaRPr lang="en-IN" dirty="0">
              <a:solidFill>
                <a:srgbClr val="FF0000"/>
              </a:solidFill>
            </a:endParaRPr>
          </a:p>
        </p:txBody>
      </p:sp>
    </p:spTree>
    <p:extLst>
      <p:ext uri="{BB962C8B-B14F-4D97-AF65-F5344CB8AC3E}">
        <p14:creationId xmlns:p14="http://schemas.microsoft.com/office/powerpoint/2010/main" val="290332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4EEBF-4F95-40D6-9743-6D6F7970CF4B}"/>
              </a:ext>
            </a:extLst>
          </p:cNvPr>
          <p:cNvSpPr>
            <a:spLocks noGrp="1"/>
          </p:cNvSpPr>
          <p:nvPr>
            <p:ph type="title"/>
          </p:nvPr>
        </p:nvSpPr>
        <p:spPr/>
        <p:txBody>
          <a:bodyPr>
            <a:normAutofit fontScale="90000"/>
          </a:bodyPr>
          <a:lstStyle/>
          <a:p>
            <a:pPr algn="ctr"/>
            <a:r>
              <a:rPr lang="en-US" dirty="0"/>
              <a:t>Composition scheme taxpayers permitted to render services other than restaurant services </a:t>
            </a:r>
            <a:endParaRPr lang="en-IN" dirty="0"/>
          </a:p>
        </p:txBody>
      </p:sp>
      <p:sp>
        <p:nvSpPr>
          <p:cNvPr id="3" name="Content Placeholder 2">
            <a:extLst>
              <a:ext uri="{FF2B5EF4-FFF2-40B4-BE49-F238E27FC236}">
                <a16:creationId xmlns:a16="http://schemas.microsoft.com/office/drawing/2014/main" id="{3B57AD33-0DFB-4E4F-B1F3-DAA87D8F1010}"/>
              </a:ext>
            </a:extLst>
          </p:cNvPr>
          <p:cNvSpPr>
            <a:spLocks noGrp="1"/>
          </p:cNvSpPr>
          <p:nvPr>
            <p:ph idx="1"/>
          </p:nvPr>
        </p:nvSpPr>
        <p:spPr/>
        <p:txBody>
          <a:bodyPr>
            <a:normAutofit fontScale="92500" lnSpcReduction="20000"/>
          </a:bodyPr>
          <a:lstStyle/>
          <a:p>
            <a:pPr algn="just"/>
            <a:r>
              <a:rPr lang="en-US" dirty="0"/>
              <a:t>Generally only a supplier of restaurant service is eligible for composition scheme. However recently, supplier of goods who also provide services other than restaurant services is eligible to opt for composition scheme subject to certain specified limits.</a:t>
            </a:r>
          </a:p>
          <a:p>
            <a:pPr algn="just"/>
            <a:r>
              <a:rPr lang="en-US" dirty="0"/>
              <a:t>A registered person supplying goods, if also engaged in supply of services is eligible to opt for composition scheme if the supply of services does not exceed the specified limits </a:t>
            </a:r>
            <a:r>
              <a:rPr lang="en-US" dirty="0" err="1"/>
              <a:t>i.e</a:t>
            </a:r>
            <a:endParaRPr lang="en-US" dirty="0"/>
          </a:p>
          <a:p>
            <a:pPr marL="457200" indent="-457200" algn="just">
              <a:buAutoNum type="alphaLcParenBoth"/>
            </a:pPr>
            <a:r>
              <a:rPr lang="en-US" dirty="0"/>
              <a:t>10 % of the turnover in the preceding financial year (or) </a:t>
            </a:r>
          </a:p>
          <a:p>
            <a:pPr marL="457200" indent="-457200" algn="just">
              <a:buAutoNum type="alphaLcParenBoth"/>
            </a:pPr>
            <a:r>
              <a:rPr lang="en-US" dirty="0"/>
              <a:t>Rs. 5 lakhs</a:t>
            </a:r>
          </a:p>
          <a:p>
            <a:pPr marL="457200" indent="-457200" algn="just">
              <a:buAutoNum type="alphaLcParenBoth"/>
            </a:pPr>
            <a:endParaRPr lang="en-US" dirty="0"/>
          </a:p>
          <a:p>
            <a:pPr marL="0" indent="0" algn="just">
              <a:buNone/>
            </a:pPr>
            <a:r>
              <a:rPr lang="en-US" dirty="0"/>
              <a:t>   </a:t>
            </a:r>
            <a:endParaRPr lang="en-IN" dirty="0"/>
          </a:p>
        </p:txBody>
      </p:sp>
    </p:spTree>
    <p:extLst>
      <p:ext uri="{BB962C8B-B14F-4D97-AF65-F5344CB8AC3E}">
        <p14:creationId xmlns:p14="http://schemas.microsoft.com/office/powerpoint/2010/main" val="149220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4EEBF-4F95-40D6-9743-6D6F7970CF4B}"/>
              </a:ext>
            </a:extLst>
          </p:cNvPr>
          <p:cNvSpPr>
            <a:spLocks noGrp="1"/>
          </p:cNvSpPr>
          <p:nvPr>
            <p:ph type="title"/>
          </p:nvPr>
        </p:nvSpPr>
        <p:spPr/>
        <p:txBody>
          <a:bodyPr>
            <a:normAutofit/>
          </a:bodyPr>
          <a:lstStyle/>
          <a:p>
            <a:r>
              <a:rPr lang="en-US" dirty="0"/>
              <a:t>Illustration</a:t>
            </a:r>
            <a:endParaRPr lang="en-IN" dirty="0"/>
          </a:p>
        </p:txBody>
      </p:sp>
      <p:sp>
        <p:nvSpPr>
          <p:cNvPr id="3" name="Content Placeholder 2">
            <a:extLst>
              <a:ext uri="{FF2B5EF4-FFF2-40B4-BE49-F238E27FC236}">
                <a16:creationId xmlns:a16="http://schemas.microsoft.com/office/drawing/2014/main" id="{3B57AD33-0DFB-4E4F-B1F3-DAA87D8F1010}"/>
              </a:ext>
            </a:extLst>
          </p:cNvPr>
          <p:cNvSpPr>
            <a:spLocks noGrp="1"/>
          </p:cNvSpPr>
          <p:nvPr>
            <p:ph idx="1"/>
          </p:nvPr>
        </p:nvSpPr>
        <p:spPr/>
        <p:txBody>
          <a:bodyPr>
            <a:normAutofit/>
          </a:bodyPr>
          <a:lstStyle/>
          <a:p>
            <a:pPr algn="just"/>
            <a:r>
              <a:rPr lang="en-US" dirty="0"/>
              <a:t>Mr. A has aggregate turnover of Rs. 60 lakhs in the state of Maharashtra i.e. his turnover is below Rs. 1.5 crores. So he can opt for composition scheme. Further , even if he provides services </a:t>
            </a:r>
            <a:r>
              <a:rPr lang="en-US" dirty="0" err="1"/>
              <a:t>upto</a:t>
            </a:r>
            <a:r>
              <a:rPr lang="en-US" dirty="0"/>
              <a:t> Rs. 6,00,000/- (i.e. 10 % of Rs. 60,00,000/- or Rs. 5,00,000/- whichever is higher) , he is eligible to opt for composition scheme.</a:t>
            </a:r>
            <a:endParaRPr lang="en-IN" dirty="0"/>
          </a:p>
        </p:txBody>
      </p:sp>
    </p:spTree>
    <p:extLst>
      <p:ext uri="{BB962C8B-B14F-4D97-AF65-F5344CB8AC3E}">
        <p14:creationId xmlns:p14="http://schemas.microsoft.com/office/powerpoint/2010/main" val="344141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75A13-7079-4541-9850-9549CA466C75}"/>
              </a:ext>
            </a:extLst>
          </p:cNvPr>
          <p:cNvSpPr>
            <a:spLocks noGrp="1"/>
          </p:cNvSpPr>
          <p:nvPr>
            <p:ph type="title"/>
          </p:nvPr>
        </p:nvSpPr>
        <p:spPr/>
        <p:txBody>
          <a:bodyPr/>
          <a:lstStyle/>
          <a:p>
            <a:pPr algn="ctr"/>
            <a:r>
              <a:rPr lang="en-US" dirty="0"/>
              <a:t>Persons not eligible to opt for composition scheme</a:t>
            </a:r>
            <a:endParaRPr lang="en-IN" dirty="0"/>
          </a:p>
        </p:txBody>
      </p:sp>
      <p:sp>
        <p:nvSpPr>
          <p:cNvPr id="3" name="Content Placeholder 2">
            <a:extLst>
              <a:ext uri="{FF2B5EF4-FFF2-40B4-BE49-F238E27FC236}">
                <a16:creationId xmlns:a16="http://schemas.microsoft.com/office/drawing/2014/main" id="{4ECB9C94-0AD8-499E-91AD-1D048BB4C7FC}"/>
              </a:ext>
            </a:extLst>
          </p:cNvPr>
          <p:cNvSpPr>
            <a:spLocks noGrp="1"/>
          </p:cNvSpPr>
          <p:nvPr>
            <p:ph idx="1"/>
          </p:nvPr>
        </p:nvSpPr>
        <p:spPr>
          <a:xfrm>
            <a:off x="1225120" y="1926955"/>
            <a:ext cx="10300252" cy="4411701"/>
          </a:xfrm>
        </p:spPr>
        <p:txBody>
          <a:bodyPr>
            <a:normAutofit fontScale="92500" lnSpcReduction="10000"/>
          </a:bodyPr>
          <a:lstStyle/>
          <a:p>
            <a:pPr marL="0" indent="0">
              <a:buNone/>
            </a:pPr>
            <a:r>
              <a:rPr lang="en-US" dirty="0"/>
              <a:t>The following persons cannot opt for composition scheme</a:t>
            </a:r>
          </a:p>
          <a:p>
            <a:r>
              <a:rPr lang="en-US" dirty="0"/>
              <a:t>A person engaged in making any inter – state supply </a:t>
            </a:r>
          </a:p>
          <a:p>
            <a:r>
              <a:rPr lang="en-US" dirty="0"/>
              <a:t>A person engaged in supply of goods through an electronic commerce operator who is required to collect tax at source</a:t>
            </a:r>
          </a:p>
          <a:p>
            <a:r>
              <a:rPr lang="en-US" dirty="0"/>
              <a:t>A person who is a manufacturer of the following notified goods</a:t>
            </a:r>
          </a:p>
          <a:p>
            <a:pPr marL="0" indent="0">
              <a:buNone/>
            </a:pPr>
            <a:r>
              <a:rPr lang="en-US" dirty="0"/>
              <a:t>  - Ice Cream and other edible ice , whether or not containing cocoa</a:t>
            </a:r>
          </a:p>
          <a:p>
            <a:pPr marL="0" indent="0">
              <a:buNone/>
            </a:pPr>
            <a:r>
              <a:rPr lang="en-US" dirty="0"/>
              <a:t>  - Pan Masala</a:t>
            </a:r>
          </a:p>
          <a:p>
            <a:pPr marL="0" indent="0">
              <a:buNone/>
            </a:pPr>
            <a:r>
              <a:rPr lang="en-US" dirty="0"/>
              <a:t>  - Tobacco and manufactured tobacco substitutes</a:t>
            </a:r>
          </a:p>
          <a:p>
            <a:pPr marL="0" indent="0">
              <a:buNone/>
            </a:pPr>
            <a:r>
              <a:rPr lang="en-US" dirty="0"/>
              <a:t>  - Aerated Water</a:t>
            </a:r>
          </a:p>
          <a:p>
            <a:r>
              <a:rPr lang="en-US" dirty="0"/>
              <a:t>Casual Taxable Person and Non Resident Taxable Person</a:t>
            </a:r>
            <a:endParaRPr lang="en-IN" dirty="0"/>
          </a:p>
        </p:txBody>
      </p:sp>
    </p:spTree>
    <p:extLst>
      <p:ext uri="{BB962C8B-B14F-4D97-AF65-F5344CB8AC3E}">
        <p14:creationId xmlns:p14="http://schemas.microsoft.com/office/powerpoint/2010/main" val="2937514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75A13-7079-4541-9850-9549CA466C75}"/>
              </a:ext>
            </a:extLst>
          </p:cNvPr>
          <p:cNvSpPr>
            <a:spLocks noGrp="1"/>
          </p:cNvSpPr>
          <p:nvPr>
            <p:ph type="title"/>
          </p:nvPr>
        </p:nvSpPr>
        <p:spPr/>
        <p:txBody>
          <a:bodyPr/>
          <a:lstStyle/>
          <a:p>
            <a:pPr algn="ctr"/>
            <a:r>
              <a:rPr lang="en-US" dirty="0"/>
              <a:t>Validity of composition levy</a:t>
            </a:r>
            <a:endParaRPr lang="en-IN" dirty="0"/>
          </a:p>
        </p:txBody>
      </p:sp>
      <p:sp>
        <p:nvSpPr>
          <p:cNvPr id="3" name="Content Placeholder 2">
            <a:extLst>
              <a:ext uri="{FF2B5EF4-FFF2-40B4-BE49-F238E27FC236}">
                <a16:creationId xmlns:a16="http://schemas.microsoft.com/office/drawing/2014/main" id="{4ECB9C94-0AD8-499E-91AD-1D048BB4C7FC}"/>
              </a:ext>
            </a:extLst>
          </p:cNvPr>
          <p:cNvSpPr>
            <a:spLocks noGrp="1"/>
          </p:cNvSpPr>
          <p:nvPr>
            <p:ph idx="1"/>
          </p:nvPr>
        </p:nvSpPr>
        <p:spPr>
          <a:xfrm>
            <a:off x="1225120" y="1926955"/>
            <a:ext cx="10300252" cy="4411701"/>
          </a:xfrm>
        </p:spPr>
        <p:txBody>
          <a:bodyPr>
            <a:normAutofit/>
          </a:bodyPr>
          <a:lstStyle/>
          <a:p>
            <a:r>
              <a:rPr lang="en-US" dirty="0"/>
              <a:t>Option valid till conditions satisfied</a:t>
            </a:r>
          </a:p>
          <a:p>
            <a:r>
              <a:rPr lang="en-US" dirty="0"/>
              <a:t>Option lapses if turnover exceeds limit.</a:t>
            </a:r>
            <a:endParaRPr lang="en-IN" dirty="0"/>
          </a:p>
        </p:txBody>
      </p:sp>
    </p:spTree>
    <p:extLst>
      <p:ext uri="{BB962C8B-B14F-4D97-AF65-F5344CB8AC3E}">
        <p14:creationId xmlns:p14="http://schemas.microsoft.com/office/powerpoint/2010/main" val="427645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86</TotalTime>
  <Words>605</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Gallery</vt:lpstr>
      <vt:lpstr>Composition scheme</vt:lpstr>
      <vt:lpstr>TURNOVER LIMIT for Composition scheme</vt:lpstr>
      <vt:lpstr>Aggregate turnover includes</vt:lpstr>
      <vt:lpstr>Aggregate turnover Excludes</vt:lpstr>
      <vt:lpstr>Tax rates for composition scheme </vt:lpstr>
      <vt:lpstr>Composition scheme taxpayers permitted to render services other than restaurant services </vt:lpstr>
      <vt:lpstr>Illustration</vt:lpstr>
      <vt:lpstr>Persons not eligible to opt for composition scheme</vt:lpstr>
      <vt:lpstr>Validity of composition levy</vt:lpstr>
      <vt:lpstr>No entry into the credit chain</vt:lpstr>
      <vt:lpstr>Conditions and restrictions for composition levy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Composition scheme</dc:title>
  <dc:creator>Vaishali Lund</dc:creator>
  <cp:lastModifiedBy>Vaishali Lund</cp:lastModifiedBy>
  <cp:revision>7</cp:revision>
  <dcterms:created xsi:type="dcterms:W3CDTF">2021-02-02T16:05:53Z</dcterms:created>
  <dcterms:modified xsi:type="dcterms:W3CDTF">2021-02-09T03:48:15Z</dcterms:modified>
</cp:coreProperties>
</file>